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6" r:id="rId2"/>
    <p:sldId id="371" r:id="rId3"/>
    <p:sldId id="300" r:id="rId4"/>
    <p:sldId id="327" r:id="rId5"/>
    <p:sldId id="328" r:id="rId6"/>
    <p:sldId id="352" r:id="rId7"/>
    <p:sldId id="376" r:id="rId8"/>
    <p:sldId id="377" r:id="rId9"/>
    <p:sldId id="378" r:id="rId10"/>
    <p:sldId id="356" r:id="rId11"/>
    <p:sldId id="375" r:id="rId12"/>
    <p:sldId id="380" r:id="rId13"/>
    <p:sldId id="381" r:id="rId14"/>
    <p:sldId id="367" r:id="rId15"/>
    <p:sldId id="382" r:id="rId16"/>
    <p:sldId id="289" r:id="rId17"/>
    <p:sldId id="338" r:id="rId18"/>
    <p:sldId id="362" r:id="rId19"/>
    <p:sldId id="384" r:id="rId20"/>
    <p:sldId id="357" r:id="rId21"/>
    <p:sldId id="387" r:id="rId22"/>
    <p:sldId id="385" r:id="rId23"/>
    <p:sldId id="373" r:id="rId24"/>
    <p:sldId id="346" r:id="rId25"/>
    <p:sldId id="386" r:id="rId26"/>
    <p:sldId id="3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5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724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D97A7-7D95-4567-B314-0880090BA429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D234-5384-44D7-AFCF-5D59F9580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72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13.05.2021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Владелец\Desktop\мне\f7dd63a3cc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214554"/>
            <a:ext cx="4769460" cy="34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01122" cy="20002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Отчёт о работе стажировочной площадки ОГАУ ДПО «Институт развития образования Ивановской области»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Тема «Музейная педагогика как эффективное средство «Духовно-нравственное и гражданско-патриотическое воспитания детей дошкольного возраста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smtClean="0"/>
              <a:t>2020-2021 учебный год.</a:t>
            </a: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6400800"/>
            <a:ext cx="8458200" cy="914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dirty="0" smtClean="0"/>
              <a:t>«</a:t>
            </a:r>
            <a:r>
              <a:rPr lang="ru-RU" sz="2200" cap="all" dirty="0" smtClean="0"/>
              <a:t>муниципальное казённое дошкольное образовательное учреждение детский сад общеразвивающего вида №2 «Улыбка» г. Заволжска</a:t>
            </a:r>
            <a:endParaRPr lang="ru-RU" sz="2200" dirty="0" smtClean="0"/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63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Второе направление: музей – детский сад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929222" cy="44370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1.Раскрыть через экспонаты выставки уникальную историю малой Родины.</a:t>
            </a:r>
          </a:p>
          <a:p>
            <a:pPr algn="just">
              <a:buNone/>
            </a:pPr>
            <a:r>
              <a:rPr lang="ru-RU" sz="2400" dirty="0" smtClean="0"/>
              <a:t>2.Развитие исследовательской, познавательной и созидательной деятельности средствами музейной педагогики.</a:t>
            </a:r>
          </a:p>
          <a:p>
            <a:pPr algn="just">
              <a:buNone/>
            </a:pPr>
            <a:r>
              <a:rPr lang="ru-RU" sz="2400" dirty="0" smtClean="0"/>
              <a:t>3.Воспитание музейной культуры и духовно-нравственных чувств у дошкольников</a:t>
            </a:r>
            <a:endParaRPr lang="ru-RU" sz="2400" dirty="0"/>
          </a:p>
        </p:txBody>
      </p:sp>
      <p:pic>
        <p:nvPicPr>
          <p:cNvPr id="4" name="Picture 2" descr="C:\Users\Владелец\Desktop\мне\IMG_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573" y="2000240"/>
            <a:ext cx="4094427" cy="3071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Формы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образовательная деятельность с использованием музейных экспонатов, самостоятельная исследовательская деятельность, детское проектирование, экскурсии в музеи района и области, виртуальные экскурсии, клубная и кружковая работа)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Долгосрочные проекты.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 родной, горжусь тобой»</a:t>
            </a:r>
          </a:p>
          <a:p>
            <a:r>
              <a:rPr lang="ru-RU" dirty="0" smtClean="0"/>
              <a:t>Заочная встреча юных экскурсоводов». Он весь город нам покажет, интересно всё расскажет</a:t>
            </a:r>
          </a:p>
          <a:p>
            <a:pPr>
              <a:buNone/>
            </a:pPr>
            <a:r>
              <a:rPr lang="ru-RU" dirty="0" smtClean="0"/>
              <a:t>«Как жили </a:t>
            </a:r>
            <a:r>
              <a:rPr lang="ru-RU" dirty="0" err="1" smtClean="0"/>
              <a:t>Марьюшка</a:t>
            </a:r>
            <a:r>
              <a:rPr lang="ru-RU" dirty="0" smtClean="0"/>
              <a:t> и Иванушка»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Мини-музеи и выставки.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«Чай душистый, ароматный»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Самовар-Самоварыч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Музей часов,</a:t>
            </a:r>
          </a:p>
          <a:p>
            <a:r>
              <a:rPr lang="ru-RU" dirty="0" smtClean="0"/>
              <a:t> Удивительные календарей, </a:t>
            </a:r>
          </a:p>
          <a:p>
            <a:r>
              <a:rPr lang="ru-RU" dirty="0" smtClean="0"/>
              <a:t>«Почтовая открытка-прошлое и настоящее».</a:t>
            </a:r>
          </a:p>
          <a:p>
            <a:r>
              <a:rPr lang="ru-RU" dirty="0" smtClean="0"/>
              <a:t>«Елочные  игрушки наших бабушек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/>
              <a:t>Формы работы</a:t>
            </a:r>
            <a:endParaRPr lang="ru-RU" b="1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3500430" cy="262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100010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Игровое путешествие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«Ситцевое Царство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7" y="1000108"/>
            <a:ext cx="3857652" cy="2892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Владелец\Desktop\мне\SDC13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125473"/>
            <a:ext cx="3643370" cy="27325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28860" y="371475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«В гостях у Самовара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Самоварыча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708" y="3929066"/>
            <a:ext cx="3904292" cy="2928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2910" y="628652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Кружок «Во горнице»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Организована совместная выставка работ художественного отделения ДШИ имени Воскресенских и детей детского сада «Город родной, горжусь тобой»,</a:t>
            </a:r>
          </a:p>
          <a:p>
            <a:r>
              <a:rPr lang="ru-RU" dirty="0" smtClean="0"/>
              <a:t> выставка местного художника Г. </a:t>
            </a:r>
            <a:r>
              <a:rPr lang="ru-RU" dirty="0" err="1" smtClean="0"/>
              <a:t>Кузьменко</a:t>
            </a:r>
            <a:r>
              <a:rPr lang="ru-RU" dirty="0" smtClean="0"/>
              <a:t>, произошло знакомство с местным краеведом </a:t>
            </a:r>
            <a:r>
              <a:rPr lang="ru-RU" dirty="0" err="1" smtClean="0"/>
              <a:t>Телковой</a:t>
            </a:r>
            <a:r>
              <a:rPr lang="ru-RU" dirty="0" smtClean="0"/>
              <a:t> О.Д., местным поэтом О. А. </a:t>
            </a:r>
            <a:r>
              <a:rPr lang="ru-RU" dirty="0" err="1" smtClean="0"/>
              <a:t>Неберовым</a:t>
            </a:r>
            <a:r>
              <a:rPr lang="ru-RU" dirty="0" smtClean="0"/>
              <a:t>. 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 </a:t>
            </a:r>
            <a:r>
              <a:rPr lang="ru-RU" sz="3200" b="1" dirty="0" err="1" smtClean="0"/>
              <a:t>Доу</a:t>
            </a:r>
            <a:r>
              <a:rPr lang="ru-RU" sz="3200" b="1" dirty="0" smtClean="0"/>
              <a:t> создан и эффективно работает музей русского быта</a:t>
            </a:r>
            <a:endParaRPr lang="ru-RU" sz="3200" b="1" dirty="0"/>
          </a:p>
        </p:txBody>
      </p:sp>
      <p:pic>
        <p:nvPicPr>
          <p:cNvPr id="9218" name="Picture 2" descr="C:\Users\Владелец\Desktop\мне\SAM_1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643050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ладелец\Desktop\мне\SAM_1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7" y="1482314"/>
            <a:ext cx="3548087" cy="2661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Владелец\Desktop\мне\SAM_1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071942"/>
            <a:ext cx="3509957" cy="263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472" y="4143380"/>
            <a:ext cx="14587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Горница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4214818"/>
            <a:ext cx="29289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Красный угол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6072206"/>
            <a:ext cx="17113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Бабий кут</a:t>
            </a:r>
          </a:p>
        </p:txBody>
      </p:sp>
    </p:spTree>
    <p:extLst>
      <p:ext uri="{BB962C8B-B14F-4D97-AF65-F5344CB8AC3E}">
        <p14:creationId xmlns:p14="http://schemas.microsoft.com/office/powerpoint/2010/main" xmlns="" val="646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вся экспозиция музея размещена по тематическим блокам: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«</a:t>
            </a:r>
            <a:r>
              <a:rPr lang="ru-RU" sz="1800" dirty="0"/>
              <a:t>Мебель»: стол, лавки, сундук, люлька.</a:t>
            </a:r>
          </a:p>
          <a:p>
            <a:pPr algn="just"/>
            <a:r>
              <a:rPr lang="ru-RU" sz="1800" dirty="0"/>
              <a:t>«Как </a:t>
            </a:r>
            <a:r>
              <a:rPr lang="ru-RU" sz="1800" dirty="0" err="1"/>
              <a:t>Марьюшка</a:t>
            </a:r>
            <a:r>
              <a:rPr lang="ru-RU" sz="1800" dirty="0"/>
              <a:t>  семью кормила»: миски, крынки, чаши, ложки деревянные. </a:t>
            </a:r>
          </a:p>
          <a:p>
            <a:pPr algn="just"/>
            <a:r>
              <a:rPr lang="ru-RU" sz="1800" dirty="0"/>
              <a:t>«Хозяйкины помощники»: кочерга, веник-голик, сечка, корытце,   кадка рукомойник, ведро. </a:t>
            </a:r>
          </a:p>
          <a:p>
            <a:pPr algn="just"/>
            <a:r>
              <a:rPr lang="ru-RU" sz="1800" dirty="0"/>
              <a:t>«Как </a:t>
            </a:r>
            <a:r>
              <a:rPr lang="ru-RU" sz="1800" dirty="0" err="1"/>
              <a:t>Марьюшка</a:t>
            </a:r>
            <a:r>
              <a:rPr lang="ru-RU" sz="1800" dirty="0"/>
              <a:t> бельё стирала и гладила»: рубель, корыто, доска,  паровой, жаровой утюг, коромысло.</a:t>
            </a:r>
          </a:p>
          <a:p>
            <a:pPr algn="just"/>
            <a:r>
              <a:rPr lang="ru-RU" sz="1800" dirty="0"/>
              <a:t>«Кухонная утварь»: квашня, чугунки, горшки, самовары, ухват, сковородник, сито, решето, совок, скалка, мутовка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ru-RU" sz="7200" dirty="0"/>
              <a:t>«Освещение жилища»: лучина, свеча, лампа.</a:t>
            </a:r>
          </a:p>
          <a:p>
            <a:pPr algn="just"/>
            <a:r>
              <a:rPr lang="ru-RU" sz="7200" dirty="0"/>
              <a:t> «Мастера и мастерицы»: прялка, веретено, плетеные, вязаные, тканые изделия)рушники, подзоры, скатерти.</a:t>
            </a:r>
          </a:p>
          <a:p>
            <a:pPr algn="just"/>
            <a:r>
              <a:rPr lang="ru-RU" sz="7200" dirty="0"/>
              <a:t>«Изделия плетеные из бересты и лыка»: короб, лукошко, корзины</a:t>
            </a:r>
          </a:p>
          <a:p>
            <a:pPr algn="just"/>
            <a:r>
              <a:rPr lang="ru-RU" sz="7200" dirty="0"/>
              <a:t>«Как </a:t>
            </a:r>
            <a:r>
              <a:rPr lang="ru-RU" sz="7200" dirty="0" err="1"/>
              <a:t>Марьюшка</a:t>
            </a:r>
            <a:r>
              <a:rPr lang="ru-RU" sz="7200" dirty="0"/>
              <a:t> да Иванушка детей растили»: люлька, зыбка, народные игрушки</a:t>
            </a:r>
            <a:r>
              <a:rPr lang="ru-RU" sz="7200" dirty="0" smtClean="0"/>
              <a:t>.</a:t>
            </a:r>
          </a:p>
          <a:p>
            <a:pPr algn="just"/>
            <a:r>
              <a:rPr lang="ru-RU" sz="7200" dirty="0"/>
              <a:t>«Одежда и обувь»: русские народные костюмы, лапти и поршни. </a:t>
            </a:r>
          </a:p>
          <a:p>
            <a:endParaRPr lang="ru-RU" sz="9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1234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87463">
            <a:off x="787365" y="3742477"/>
            <a:ext cx="3286148" cy="2465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Владелец\Desktop\мне\SAM_1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071546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Владелец\Desktop\мне\SAM_1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71546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6875">
            <a:off x="4740464" y="3411372"/>
            <a:ext cx="4192316" cy="3405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14612" y="0"/>
            <a:ext cx="38519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Выставка утюгов 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разного времени</a:t>
            </a:r>
            <a:endParaRPr lang="ru-RU" sz="32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6143644"/>
            <a:ext cx="39914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Выставка самоваров</a:t>
            </a:r>
            <a:endParaRPr lang="ru-RU" sz="28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5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Кружки и творческие мастерские.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Фольклорный  «Во горнице» Гусева Л.А.</a:t>
            </a:r>
          </a:p>
          <a:p>
            <a:r>
              <a:rPr lang="ru-RU" dirty="0" smtClean="0"/>
              <a:t>Художественно -продуктивные  «Мастерская бабушки Арины»Цветкова Л.В.,</a:t>
            </a:r>
          </a:p>
          <a:p>
            <a:pPr>
              <a:buNone/>
            </a:pPr>
            <a:r>
              <a:rPr lang="ru-RU" dirty="0" smtClean="0"/>
              <a:t>   «Мастерица «Егорова Н.В, </a:t>
            </a:r>
          </a:p>
          <a:p>
            <a:r>
              <a:rPr lang="ru-RU" dirty="0" smtClean="0"/>
              <a:t>Познавательно-речевой «Живём по народному календарю»Гусева Л,А.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Актуальность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 период обновления дошкольного образования  значительно возрастает роль народной культуры как источника творческого развития потенциала детей и взрослых</a:t>
            </a:r>
          </a:p>
          <a:p>
            <a:pPr marL="0" indent="0" algn="just">
              <a:buNone/>
            </a:pPr>
            <a:r>
              <a:rPr lang="ru-RU" dirty="0" smtClean="0"/>
              <a:t>Использование регионального компонента в ДОУ при  реализации образовательной программы   с позиции ФГОС дошкольного образования предполагает следующее:</a:t>
            </a:r>
          </a:p>
          <a:p>
            <a:pPr lvl="0" algn="just"/>
            <a:r>
              <a:rPr lang="ru-RU" dirty="0" smtClean="0"/>
              <a:t>введение регионального содержания с учётом принципа постепенного перехода от более близкого ребёнку к менее близким культурно-историческим фактам.</a:t>
            </a:r>
          </a:p>
          <a:p>
            <a:pPr lvl="0" algn="just"/>
            <a:r>
              <a:rPr lang="ru-RU" dirty="0" err="1" smtClean="0"/>
              <a:t>деятельностный</a:t>
            </a:r>
            <a:r>
              <a:rPr lang="ru-RU" dirty="0" smtClean="0"/>
              <a:t> подход к приобщению детей к истории, культуре, природе родного края(дети сами выбирают деятельность, в которой они хотели бы участвовать, чтобы отразить чувства и представления об увиденном и услышанном(творческая игра, составление рассказов , сочинение загадок, изготовление поделок.</a:t>
            </a:r>
          </a:p>
          <a:p>
            <a:pPr lvl="0" algn="just"/>
            <a:r>
              <a:rPr lang="ru-RU" dirty="0" smtClean="0"/>
              <a:t>осознанным выбор методов ознакомления  (мини-музей, выставки, альбомы)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555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Третье направление: музей – родители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Цель:</a:t>
            </a:r>
            <a:r>
              <a:rPr lang="ru-RU" dirty="0" smtClean="0"/>
              <a:t> создать условия для активного участия родителей в воспитании и развитии ребенка. </a:t>
            </a:r>
          </a:p>
          <a:p>
            <a:pPr algn="just"/>
            <a:r>
              <a:rPr lang="ru-RU" dirty="0" smtClean="0"/>
              <a:t> на основе музейной педагогики  </a:t>
            </a:r>
          </a:p>
          <a:p>
            <a:pPr algn="just"/>
            <a:r>
              <a:rPr lang="ru-RU" b="1" dirty="0" smtClean="0"/>
              <a:t>Задачи: </a:t>
            </a:r>
          </a:p>
          <a:p>
            <a:pPr algn="just"/>
            <a:r>
              <a:rPr lang="ru-RU" dirty="0" smtClean="0"/>
              <a:t>внедрить в образовательно-воспитательное пространство современные инновации, формы и методы интерактивной совместной деятельности с родителями; </a:t>
            </a:r>
          </a:p>
          <a:p>
            <a:pPr algn="just"/>
            <a:r>
              <a:rPr lang="ru-RU" dirty="0" smtClean="0"/>
              <a:t>повысить уровень их педагогической компетентности; </a:t>
            </a:r>
          </a:p>
          <a:p>
            <a:pPr algn="just">
              <a:buNone/>
            </a:pPr>
            <a:r>
              <a:rPr lang="ru-RU" dirty="0" smtClean="0"/>
              <a:t>      использовать педагогические технологии и методики, способствующие улучшению детско-родительских взаимоотношений </a:t>
            </a:r>
            <a:endParaRPr lang="ru-RU" dirty="0"/>
          </a:p>
        </p:txBody>
      </p:sp>
      <p:pic>
        <p:nvPicPr>
          <p:cNvPr id="5" name="Picture 2" descr="C:\Users\Владелец\Desktop\мне\SAM_10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214422"/>
            <a:ext cx="3670238" cy="2645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Владелец\Desktop\мне\SDC13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1942"/>
            <a:ext cx="3790883" cy="268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Кружки и творческие мастерские.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Фольклорный  «Во горнице» Гусева Л.А.</a:t>
            </a:r>
          </a:p>
          <a:p>
            <a:r>
              <a:rPr lang="ru-RU" dirty="0" smtClean="0"/>
              <a:t>Художественно -продуктивные  «Мастерская бабушки Арины»Цветкова Л.В.,</a:t>
            </a:r>
          </a:p>
          <a:p>
            <a:pPr>
              <a:buNone/>
            </a:pPr>
            <a:r>
              <a:rPr lang="ru-RU" dirty="0" smtClean="0"/>
              <a:t>   «Мастерица «Егорова Н.В, </a:t>
            </a:r>
          </a:p>
          <a:p>
            <a:r>
              <a:rPr lang="ru-RU" dirty="0" smtClean="0"/>
              <a:t>Познавательно-речевой «Живём по народному календарю»Гусева Л,А.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участие в работе  клубов, коллективно-творческих   делах: совместные с родителями экскурсий по городу, в музеи,  к историческим памятникам и памятникам архитектуры. </a:t>
            </a:r>
          </a:p>
          <a:p>
            <a:pPr lvl="0"/>
            <a:r>
              <a:rPr lang="ru-RU" dirty="0" smtClean="0"/>
              <a:t>Участие в выставках,  фестивалях мини-музеев,  помощь в пополнении экспонатов музея, коллекционирование, участие в проектной деятельности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знакомство  с опытом различных семейных традиций, семейных и народных праздников, ремёсел нашего края, встреч с интересными людьми Заволжского края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. В ДОУ на протяжении ряда лет  активно работают семейные  клубы»Родничок», « Клуб выходного дня»,  в рамках  которого  походят  экскурсии, пешие прогулки,  знакомство  с памятниками природы, истории и культуры Заволжского района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</a:t>
            </a:r>
            <a:r>
              <a:rPr lang="ru-RU" b="1" cap="none" dirty="0" smtClean="0"/>
              <a:t>раздник-естественный финал знакомства с народными традициями</a:t>
            </a:r>
            <a:endParaRPr lang="ru-RU" b="1" dirty="0"/>
          </a:p>
        </p:txBody>
      </p:sp>
      <p:pic>
        <p:nvPicPr>
          <p:cNvPr id="22530" name="Picture 2" descr="C:\Users\Владелец\Desktop\мне\SDC130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38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Владелец\Desktop\мне\SDC13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269" y="3214686"/>
            <a:ext cx="4437131" cy="3327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5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результате проведённой  работы у детей повысился интерес к народным игрушкам, и декоративно-прикладного искусства, предметам быта. </a:t>
            </a:r>
          </a:p>
          <a:p>
            <a:r>
              <a:rPr lang="ru-RU" dirty="0" smtClean="0"/>
              <a:t>Существенно расширились представления об окружающем мире, о городе, крае. Возросла заинтересованность педагогов и родителей в знакомстве с творческими достижениями земляков, к народной культуре</a:t>
            </a:r>
            <a:r>
              <a:rPr lang="ru-RU" b="1" dirty="0" smtClean="0"/>
              <a:t>. 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562872" cy="3508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Благодарим за внимание!</a:t>
            </a:r>
            <a:endParaRPr lang="ru-RU" sz="4400" b="1" dirty="0"/>
          </a:p>
        </p:txBody>
      </p:sp>
      <p:pic>
        <p:nvPicPr>
          <p:cNvPr id="2052" name="Picture 4" descr="https://avatars.mds.yandex.net/get-pdb/1528118/95b7fa4a-391f-4340-837f-fa39a121e0b1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3116"/>
            <a:ext cx="4650817" cy="442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00174"/>
            <a:ext cx="4552952" cy="457995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.  Федеральный  закон «Об Образовании в Российской Федерации» »от 29.122012 № 273 -ФЗ :«Воспитание гражданственности и патриотизма»</a:t>
            </a:r>
          </a:p>
          <a:p>
            <a:pPr algn="just"/>
            <a:r>
              <a:rPr lang="ru-RU" dirty="0" smtClean="0"/>
              <a:t>  ФГОС ДО  в приоритетных задачах основной образовательной программы  выделяет следующее:  «Формирование уважительного отношения и чувства принадлежности к своей семье, малой и большой родине»</a:t>
            </a:r>
          </a:p>
          <a:p>
            <a:pPr algn="just"/>
            <a:endParaRPr lang="ru-RU" dirty="0"/>
          </a:p>
        </p:txBody>
      </p:sp>
      <p:pic>
        <p:nvPicPr>
          <p:cNvPr id="17410" name="Picture 2" descr="https://avatars.mds.yandex.net/get-pdb/1720502/a32ec347-5ce3-4a89-8fb3-fca810a4e68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286148" cy="472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80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регионального компонента в ДОУ при  реализации образовательной программы   с позиции ФГОС дошкольного образования предполагает следующее:</a:t>
            </a:r>
          </a:p>
          <a:p>
            <a:pPr lvl="0" algn="just"/>
            <a:r>
              <a:rPr lang="ru-RU" dirty="0"/>
              <a:t>введение регионального содержания с учётом принципа постепенного перехода от более близкого ребёнку к менее близким культурно-историческим фактам.</a:t>
            </a:r>
          </a:p>
          <a:p>
            <a:pPr lvl="0" algn="just"/>
            <a:r>
              <a:rPr lang="ru-RU" dirty="0" err="1"/>
              <a:t>деятельностный</a:t>
            </a:r>
            <a:r>
              <a:rPr lang="ru-RU" dirty="0"/>
              <a:t> подход к приобщению детей к истории, культуре, природе родного края(дети сами выбирают деятельность, в которой они хотели бы участвовать, чтобы отразить чувства и представления об увиденном и услышанном(творческая игра, составление рассказов , сочинение загадок, изготовление поделок.</a:t>
            </a:r>
          </a:p>
          <a:p>
            <a:pPr lvl="0" algn="just"/>
            <a:r>
              <a:rPr lang="ru-RU" dirty="0"/>
              <a:t>осознанным выбор методов ознакомления  (мини-музей, выставки, альбомы) 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23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524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направление «Работа с педагогами»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1.Обеспечить условия для внедрения музейной педагогики в образовательно-воспитательный процесс (подготовить коллектив к инновационной деятельности). </a:t>
            </a:r>
          </a:p>
          <a:p>
            <a:pPr algn="just">
              <a:buNone/>
            </a:pPr>
            <a:r>
              <a:rPr lang="ru-RU" dirty="0" smtClean="0"/>
              <a:t>2.Разработать систему в работе с </a:t>
            </a:r>
            <a:r>
              <a:rPr lang="ru-RU" dirty="0" err="1" smtClean="0"/>
              <a:t>педкадрами</a:t>
            </a:r>
            <a:r>
              <a:rPr lang="ru-RU" dirty="0" smtClean="0"/>
              <a:t> по повышению их профессиональных навыков и умений в области музееведения и музейной педагогики, посредством вовлечения их в исследовательскую и опытно-экспериментальную деятельность. </a:t>
            </a:r>
          </a:p>
          <a:p>
            <a:pPr algn="just">
              <a:buNone/>
            </a:pPr>
            <a:r>
              <a:rPr lang="ru-RU" dirty="0" smtClean="0"/>
              <a:t>3.Обеспечить психологическое сопровождение образовательного процесса. </a:t>
            </a:r>
          </a:p>
          <a:p>
            <a:pPr algn="just">
              <a:buNone/>
            </a:pPr>
            <a:r>
              <a:rPr lang="ru-RU" dirty="0" smtClean="0"/>
              <a:t>4.Стимулировать активных участников инновационной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438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Этапы работы с педагогами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/>
              <a:t>работа по формированию ценностного отношения к культурному наследию и привитию вкуса к общению с музейными ценностями </a:t>
            </a:r>
            <a:endParaRPr lang="ru-RU" dirty="0" smtClean="0"/>
          </a:p>
          <a:p>
            <a:pPr algn="just"/>
            <a:r>
              <a:rPr lang="ru-RU" i="1" dirty="0" smtClean="0"/>
              <a:t>обучение участников, развитие у педагогов способности воспринимать музейную информацию, понимать язык музейной экспозиции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Расширение связей с профессиональными, научными коллективами и музеями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838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Повышение компетенции воспитателей в вопросах музейной педагогики.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Консультация «Работа по созданию мини-музеев в группе»</a:t>
            </a:r>
          </a:p>
          <a:p>
            <a:r>
              <a:rPr lang="ru-RU" dirty="0" smtClean="0"/>
              <a:t>         Мозговой штурм «Мероприятия по  сохранению и популяризации  народных традиций. Как сделать их яркими и интересными в ДОУ?»</a:t>
            </a:r>
          </a:p>
          <a:p>
            <a:r>
              <a:rPr lang="ru-RU" dirty="0" smtClean="0"/>
              <a:t>Творческая лаборатория   Система работы с педагогами, родителями  детьми при подготовке к проведению  экскурсии в  музее.</a:t>
            </a:r>
          </a:p>
          <a:p>
            <a:pPr algn="just"/>
            <a:r>
              <a:rPr lang="ru-RU" dirty="0" smtClean="0"/>
              <a:t>Просмотр  и анализ  экскурсии, проведённой детьми в роли экскурсоводов  в  экспозиции  «Кухонная утварь» </a:t>
            </a:r>
            <a:r>
              <a:rPr lang="ru-RU" i="1" dirty="0" smtClean="0"/>
              <a:t>семинар –практикум «Краеведческий материал в работе по художественно –эстетическому развитию»</a:t>
            </a:r>
            <a:endParaRPr lang="ru-RU" dirty="0" smtClean="0"/>
          </a:p>
          <a:p>
            <a:pPr algn="just"/>
            <a:endParaRPr lang="ru-RU" i="1" dirty="0" smtClean="0"/>
          </a:p>
          <a:p>
            <a:pPr algn="just"/>
            <a:r>
              <a:rPr lang="ru-RU" i="1" dirty="0" smtClean="0"/>
              <a:t>Опыт работы представлен в научно-методическом журнале «Горница»на районный конкурс «Калейдоскоп методических идей»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итоги работы с педагогами.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/>
              <a:t>Организация творческой группы «Музей и мы» делегирование полномочий.</a:t>
            </a:r>
            <a:r>
              <a:rPr lang="ru-RU" dirty="0" smtClean="0"/>
              <a:t> Педагоги творческой группы разработали  и внедрили перспективный план работы музея , составили планы-конспекты экскурсий, подобрали дополнительный материал, методическую литературу.</a:t>
            </a:r>
            <a:endParaRPr lang="ru-RU" i="1" dirty="0" smtClean="0"/>
          </a:p>
          <a:p>
            <a:pPr algn="just"/>
            <a:r>
              <a:rPr lang="ru-RU" i="1" dirty="0" smtClean="0"/>
              <a:t>Продолжалась реализация парциальной образовательной программы «Детство с родным городом» для части программы , формируемой участниками образовательных отношений.</a:t>
            </a:r>
            <a:r>
              <a:rPr lang="ru-RU" dirty="0" smtClean="0"/>
              <a:t> Реализовывалась и дорабатывалась технология  «Идём в музей».</a:t>
            </a:r>
            <a:r>
              <a:rPr lang="ru-RU" i="1" dirty="0" smtClean="0"/>
              <a:t> Проблемы, перспективы и направления дальнейшей работы обсуждались на педагогическом совете.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Гусева Л.А.Лучший проект»«Мини музей в группе младшего возраста» 14 Всероссийский конкурс» «Профессиональный рост» Призёр </a:t>
            </a:r>
          </a:p>
          <a:p>
            <a:pPr>
              <a:buNone/>
            </a:pPr>
            <a:r>
              <a:rPr lang="ru-RU" dirty="0" err="1" smtClean="0"/>
              <a:t>Горностаева</a:t>
            </a:r>
            <a:r>
              <a:rPr lang="ru-RU" dirty="0" smtClean="0"/>
              <a:t> ИВ «Мини–музей мыла»Всероссийский конкурс. Диплом победителя 1 степени</a:t>
            </a:r>
          </a:p>
          <a:p>
            <a:pPr>
              <a:buNone/>
            </a:pPr>
            <a:r>
              <a:rPr lang="ru-RU" dirty="0" smtClean="0"/>
              <a:t>Смирнова Л.В.Творческие разработки педагогов»«</a:t>
            </a:r>
            <a:r>
              <a:rPr lang="ru-RU" dirty="0" err="1" smtClean="0"/>
              <a:t>Трень</a:t>
            </a:r>
            <a:r>
              <a:rPr lang="ru-RU" dirty="0" smtClean="0"/>
              <a:t>, , </a:t>
            </a:r>
            <a:r>
              <a:rPr lang="ru-RU" dirty="0" err="1" smtClean="0"/>
              <a:t>брень</a:t>
            </a:r>
            <a:r>
              <a:rPr lang="ru-RU" dirty="0" smtClean="0"/>
              <a:t>, </a:t>
            </a:r>
            <a:r>
              <a:rPr lang="ru-RU" dirty="0" err="1" smtClean="0"/>
              <a:t>гусельки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Всероссийский конкурс «</a:t>
            </a:r>
            <a:r>
              <a:rPr lang="ru-RU" dirty="0" err="1" smtClean="0"/>
              <a:t>Талантоха</a:t>
            </a:r>
            <a:r>
              <a:rPr lang="ru-RU" dirty="0" smtClean="0"/>
              <a:t>» </a:t>
            </a:r>
          </a:p>
          <a:p>
            <a:pPr>
              <a:buNone/>
            </a:pPr>
            <a:r>
              <a:rPr lang="ru-RU" dirty="0" smtClean="0"/>
              <a:t>Диплом победителя  1 место</a:t>
            </a:r>
          </a:p>
          <a:p>
            <a:pPr>
              <a:buNone/>
            </a:pPr>
            <a:r>
              <a:rPr lang="ru-RU" dirty="0" err="1" smtClean="0"/>
              <a:t>Зюзина</a:t>
            </a:r>
            <a:r>
              <a:rPr lang="ru-RU" dirty="0" smtClean="0"/>
              <a:t> Лариса Владимировна</a:t>
            </a:r>
          </a:p>
          <a:p>
            <a:pPr>
              <a:buNone/>
            </a:pPr>
            <a:r>
              <a:rPr lang="ru-RU" dirty="0" smtClean="0"/>
              <a:t>«Педагогическая копилка»Сценарий посиделок. </a:t>
            </a:r>
          </a:p>
          <a:p>
            <a:pPr>
              <a:buNone/>
            </a:pPr>
            <a:r>
              <a:rPr lang="ru-RU" dirty="0" smtClean="0"/>
              <a:t>Всероссийский  2 место</a:t>
            </a:r>
          </a:p>
          <a:p>
            <a:pPr>
              <a:buNone/>
            </a:pPr>
            <a:r>
              <a:rPr lang="ru-RU" dirty="0" smtClean="0"/>
              <a:t>Егорова Н. В. Районный конкурс «Педагог года 2020»  Роль и место русской культуры в становлении личности ребёнка» Лауреат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918</TotalTime>
  <Words>1343</Words>
  <Application>Microsoft Office PowerPoint</Application>
  <PresentationFormat>Экран (4:3)</PresentationFormat>
  <Paragraphs>113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Отчёт о работе стажировочной площадки ОГАУ ДПО «Институт развития образования Ивановской области» Тема «Музейная педагогика как эффективное средство «Духовно-нравственное и гражданско-патриотическое воспитания детей дошкольного возраста» 2020-2021 учебный год.</vt:lpstr>
      <vt:lpstr> Актуальность проблемы</vt:lpstr>
      <vt:lpstr>  </vt:lpstr>
      <vt:lpstr>Слайд 4</vt:lpstr>
      <vt:lpstr>направление «Работа с педагогами»</vt:lpstr>
      <vt:lpstr>Этапы работы с педагогами</vt:lpstr>
      <vt:lpstr>Повышение компетенции воспитателей в вопросах музейной педагогики.</vt:lpstr>
      <vt:lpstr>Основные итоги работы с педагогами. </vt:lpstr>
      <vt:lpstr>Наши достижения</vt:lpstr>
      <vt:lpstr>Второе направление: музей – детский сад</vt:lpstr>
      <vt:lpstr>Формы работы</vt:lpstr>
      <vt:lpstr>Долгосрочные проекты.</vt:lpstr>
      <vt:lpstr>Мини-музеи и выставки.</vt:lpstr>
      <vt:lpstr>Формы работы</vt:lpstr>
      <vt:lpstr>Слайд 15</vt:lpstr>
      <vt:lpstr>В Доу создан и эффективно работает музей русского быта</vt:lpstr>
      <vt:lpstr>вся экспозиция музея размещена по тематическим блокам: </vt:lpstr>
      <vt:lpstr>Слайд 18</vt:lpstr>
      <vt:lpstr>Кружки и творческие мастерские.</vt:lpstr>
      <vt:lpstr>Третье направление: музей – родители</vt:lpstr>
      <vt:lpstr>Кружки и творческие мастерские.</vt:lpstr>
      <vt:lpstr>Слайд 22</vt:lpstr>
      <vt:lpstr>Слайд 23</vt:lpstr>
      <vt:lpstr>Праздник-естественный финал знакомства с народными традициями</vt:lpstr>
      <vt:lpstr>Итоги работы.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86</cp:revision>
  <dcterms:created xsi:type="dcterms:W3CDTF">2014-03-31T08:44:37Z</dcterms:created>
  <dcterms:modified xsi:type="dcterms:W3CDTF">2021-05-13T08:31:08Z</dcterms:modified>
</cp:coreProperties>
</file>